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6" r:id="rId5"/>
    <p:sldId id="267" r:id="rId6"/>
    <p:sldId id="268" r:id="rId7"/>
    <p:sldId id="259" r:id="rId8"/>
    <p:sldId id="269" r:id="rId9"/>
    <p:sldId id="270" r:id="rId10"/>
    <p:sldId id="271" r:id="rId11"/>
    <p:sldId id="272" r:id="rId12"/>
    <p:sldId id="273" r:id="rId13"/>
    <p:sldId id="260" r:id="rId14"/>
    <p:sldId id="275" r:id="rId15"/>
    <p:sldId id="276" r:id="rId16"/>
    <p:sldId id="277" r:id="rId17"/>
    <p:sldId id="278" r:id="rId18"/>
    <p:sldId id="279" r:id="rId19"/>
    <p:sldId id="294" r:id="rId20"/>
    <p:sldId id="280" r:id="rId21"/>
    <p:sldId id="282" r:id="rId22"/>
    <p:sldId id="283" r:id="rId23"/>
    <p:sldId id="284" r:id="rId24"/>
    <p:sldId id="285" r:id="rId25"/>
    <p:sldId id="261" r:id="rId26"/>
    <p:sldId id="295" r:id="rId27"/>
    <p:sldId id="262" r:id="rId28"/>
    <p:sldId id="265" r:id="rId29"/>
    <p:sldId id="263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7" r:id="rId39"/>
    <p:sldId id="281" r:id="rId40"/>
    <p:sldId id="296" r:id="rId41"/>
    <p:sldId id="26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EA83-A1A1-43AF-9138-6E8606EED7BA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ECB8-5C35-4FED-8DCE-A3256FB31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64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EA83-A1A1-43AF-9138-6E8606EED7BA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ECB8-5C35-4FED-8DCE-A3256FB31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065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EA83-A1A1-43AF-9138-6E8606EED7BA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ECB8-5C35-4FED-8DCE-A3256FB31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49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EA83-A1A1-43AF-9138-6E8606EED7BA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ECB8-5C35-4FED-8DCE-A3256FB31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28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EA83-A1A1-43AF-9138-6E8606EED7BA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ECB8-5C35-4FED-8DCE-A3256FB31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40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EA83-A1A1-43AF-9138-6E8606EED7BA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ECB8-5C35-4FED-8DCE-A3256FB31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72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EA83-A1A1-43AF-9138-6E8606EED7BA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ECB8-5C35-4FED-8DCE-A3256FB31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129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EA83-A1A1-43AF-9138-6E8606EED7BA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ECB8-5C35-4FED-8DCE-A3256FB31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871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EA83-A1A1-43AF-9138-6E8606EED7BA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ECB8-5C35-4FED-8DCE-A3256FB31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019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EA83-A1A1-43AF-9138-6E8606EED7BA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ECB8-5C35-4FED-8DCE-A3256FB31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35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B8EA83-A1A1-43AF-9138-6E8606EED7BA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7ECB8-5C35-4FED-8DCE-A3256FB31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98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8EA83-A1A1-43AF-9138-6E8606EED7BA}" type="datetimeFigureOut">
              <a:rPr lang="en-US" smtClean="0"/>
              <a:t>1/22/2023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97ECB8-5C35-4FED-8DCE-A3256FB31F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936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0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Secret Door Bookcases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96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Narrow Doorway Installed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61" y="1825625"/>
            <a:ext cx="2450077" cy="4351338"/>
          </a:xfrm>
        </p:spPr>
      </p:pic>
    </p:spTree>
    <p:extLst>
      <p:ext uri="{BB962C8B-B14F-4D97-AF65-F5344CB8AC3E}">
        <p14:creationId xmlns:p14="http://schemas.microsoft.com/office/powerpoint/2010/main" val="3516142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Gun Closet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4828657"/>
              </p:ext>
            </p:extLst>
          </p:nvPr>
        </p:nvGraphicFramePr>
        <p:xfrm>
          <a:off x="4414838" y="1825625"/>
          <a:ext cx="3362325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Acrobat Document" r:id="rId3" imgW="5829224" imgH="7543800" progId="Acrobat.Document.DC">
                  <p:embed/>
                </p:oleObj>
              </mc:Choice>
              <mc:Fallback>
                <p:oleObj name="Acrobat Document" r:id="rId3" imgW="5829224" imgH="7543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4838" y="1825625"/>
                        <a:ext cx="3362325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6668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Single Pivot Outward Swinging Door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961" y="1825625"/>
            <a:ext cx="2450077" cy="4351338"/>
          </a:xfrm>
        </p:spPr>
      </p:pic>
    </p:spTree>
    <p:extLst>
      <p:ext uri="{BB962C8B-B14F-4D97-AF65-F5344CB8AC3E}">
        <p14:creationId xmlns:p14="http://schemas.microsoft.com/office/powerpoint/2010/main" val="237500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Structure-Casework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Racking under load</a:t>
            </a:r>
          </a:p>
          <a:p>
            <a:r>
              <a:rPr lang="en-US" dirty="0" smtClean="0"/>
              <a:t>Badly built or installed will break or scratch the floor</a:t>
            </a:r>
          </a:p>
          <a:p>
            <a:r>
              <a:rPr lang="en-US" dirty="0" smtClean="0"/>
              <a:t>Bookcase carcass is double strength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23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90 Degree Inward Swing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12" y="1825625"/>
            <a:ext cx="2893176" cy="4351338"/>
          </a:xfrm>
        </p:spPr>
      </p:pic>
    </p:spTree>
    <p:extLst>
      <p:ext uri="{BB962C8B-B14F-4D97-AF65-F5344CB8AC3E}">
        <p14:creationId xmlns:p14="http://schemas.microsoft.com/office/powerpoint/2010/main" val="2249661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90 Degree Partial Open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12" y="1825625"/>
            <a:ext cx="2893176" cy="4351338"/>
          </a:xfrm>
        </p:spPr>
      </p:pic>
    </p:spTree>
    <p:extLst>
      <p:ext uri="{BB962C8B-B14F-4D97-AF65-F5344CB8AC3E}">
        <p14:creationId xmlns:p14="http://schemas.microsoft.com/office/powerpoint/2010/main" val="90226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90 Degree Full Open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282" y="1825625"/>
            <a:ext cx="3265435" cy="4351338"/>
          </a:xfrm>
        </p:spPr>
      </p:pic>
    </p:spTree>
    <p:extLst>
      <p:ext uri="{BB962C8B-B14F-4D97-AF65-F5344CB8AC3E}">
        <p14:creationId xmlns:p14="http://schemas.microsoft.com/office/powerpoint/2010/main" val="3262993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180 Degree Door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12" y="1825625"/>
            <a:ext cx="2893176" cy="4351338"/>
          </a:xfrm>
        </p:spPr>
      </p:pic>
    </p:spTree>
    <p:extLst>
      <p:ext uri="{BB962C8B-B14F-4D97-AF65-F5344CB8AC3E}">
        <p14:creationId xmlns:p14="http://schemas.microsoft.com/office/powerpoint/2010/main" val="315400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180 Degree Partial Open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412" y="1825625"/>
            <a:ext cx="2893176" cy="4351338"/>
          </a:xfrm>
        </p:spPr>
      </p:pic>
    </p:spTree>
    <p:extLst>
      <p:ext uri="{BB962C8B-B14F-4D97-AF65-F5344CB8AC3E}">
        <p14:creationId xmlns:p14="http://schemas.microsoft.com/office/powerpoint/2010/main" val="345515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180 Degree Door Fully Open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741" y="1825625"/>
            <a:ext cx="2900517" cy="4351338"/>
          </a:xfrm>
        </p:spPr>
      </p:pic>
    </p:spTree>
    <p:extLst>
      <p:ext uri="{BB962C8B-B14F-4D97-AF65-F5344CB8AC3E}">
        <p14:creationId xmlns:p14="http://schemas.microsoft.com/office/powerpoint/2010/main" val="36510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Why Secret Door Bookcases?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Conceals a room or closet-a form of security</a:t>
            </a:r>
          </a:p>
          <a:p>
            <a:r>
              <a:rPr lang="en-US" dirty="0" smtClean="0"/>
              <a:t>Creates Useful Space from a Doorway</a:t>
            </a:r>
          </a:p>
          <a:p>
            <a:r>
              <a:rPr lang="en-US" dirty="0" smtClean="0"/>
              <a:t>They Are Fun!</a:t>
            </a:r>
          </a:p>
          <a:p>
            <a:endParaRPr lang="en-US" dirty="0"/>
          </a:p>
          <a:p>
            <a:r>
              <a:rPr lang="en-US" dirty="0" smtClean="0"/>
              <a:t>Not Always a bookcase-spice racks, tie and belt racks, mirrors, ticket booth and flat wall panels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180 Degree Door From Inside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5786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Shoe Storage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144" y="1825625"/>
            <a:ext cx="7735712" cy="4351338"/>
          </a:xfrm>
        </p:spPr>
      </p:pic>
    </p:spTree>
    <p:extLst>
      <p:ext uri="{BB962C8B-B14F-4D97-AF65-F5344CB8AC3E}">
        <p14:creationId xmlns:p14="http://schemas.microsoft.com/office/powerpoint/2010/main" val="139182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Pullout Shoe Drawer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777827"/>
            <a:ext cx="4352925" cy="2448520"/>
          </a:xfrm>
        </p:spPr>
      </p:pic>
    </p:spTree>
    <p:extLst>
      <p:ext uri="{BB962C8B-B14F-4D97-AF65-F5344CB8AC3E}">
        <p14:creationId xmlns:p14="http://schemas.microsoft.com/office/powerpoint/2010/main" val="293247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Shoe Storage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777827"/>
            <a:ext cx="4352925" cy="2448520"/>
          </a:xfrm>
        </p:spPr>
      </p:pic>
    </p:spTree>
    <p:extLst>
      <p:ext uri="{BB962C8B-B14F-4D97-AF65-F5344CB8AC3E}">
        <p14:creationId xmlns:p14="http://schemas.microsoft.com/office/powerpoint/2010/main" val="31126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Shoe Storage Open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777827"/>
            <a:ext cx="4352925" cy="2448520"/>
          </a:xfrm>
        </p:spPr>
      </p:pic>
    </p:spTree>
    <p:extLst>
      <p:ext uri="{BB962C8B-B14F-4D97-AF65-F5344CB8AC3E}">
        <p14:creationId xmlns:p14="http://schemas.microsoft.com/office/powerpoint/2010/main" val="107471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Structure-Jamb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Bevel the jamb, not the case-less visible</a:t>
            </a:r>
          </a:p>
          <a:p>
            <a:r>
              <a:rPr lang="en-US" dirty="0" smtClean="0"/>
              <a:t>Bevel is huge with 10” deep door</a:t>
            </a:r>
          </a:p>
          <a:p>
            <a:r>
              <a:rPr lang="en-US" dirty="0" smtClean="0"/>
              <a:t>If you will see both sides of the door, may cover the gap with molding attached to the door</a:t>
            </a:r>
          </a:p>
          <a:p>
            <a:r>
              <a:rPr lang="en-US" dirty="0" smtClean="0"/>
              <a:t>May extend wall to depth of door- 10” wall instead of 4”</a:t>
            </a:r>
          </a:p>
          <a:p>
            <a:r>
              <a:rPr lang="en-US" dirty="0" smtClean="0"/>
              <a:t>Typically hinges on “</a:t>
            </a:r>
            <a:r>
              <a:rPr lang="en-US" dirty="0" err="1" smtClean="0"/>
              <a:t>innies</a:t>
            </a:r>
            <a:r>
              <a:rPr lang="en-US" dirty="0" smtClean="0"/>
              <a:t>” need to be at the back of the case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72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Bookcase Hinged Mid Side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5145143"/>
              </p:ext>
            </p:extLst>
          </p:nvPr>
        </p:nvGraphicFramePr>
        <p:xfrm>
          <a:off x="4414838" y="1825625"/>
          <a:ext cx="3362325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Acrobat Document" r:id="rId3" imgW="5829224" imgH="7543800" progId="Acrobat.Document.DC">
                  <p:embed/>
                </p:oleObj>
              </mc:Choice>
              <mc:Fallback>
                <p:oleObj name="Acrobat Document" r:id="rId3" imgW="5829224" imgH="7543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4838" y="1825625"/>
                        <a:ext cx="3362325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716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Closures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Ball Catches</a:t>
            </a:r>
          </a:p>
          <a:p>
            <a:r>
              <a:rPr lang="en-US" dirty="0" smtClean="0"/>
              <a:t>Magnets</a:t>
            </a:r>
          </a:p>
          <a:p>
            <a:r>
              <a:rPr lang="en-US" dirty="0" smtClean="0"/>
              <a:t>Velcro-typically used for panels removed only occasionally</a:t>
            </a:r>
          </a:p>
          <a:p>
            <a:r>
              <a:rPr lang="en-US" dirty="0" smtClean="0"/>
              <a:t>Locks-panic rooms. Simple pin can work.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40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Installation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Tricky to install</a:t>
            </a:r>
          </a:p>
          <a:p>
            <a:r>
              <a:rPr lang="en-US" dirty="0" smtClean="0"/>
              <a:t>Often make an exact scale template to locate jamb, hinge</a:t>
            </a:r>
          </a:p>
          <a:p>
            <a:r>
              <a:rPr lang="en-US" dirty="0" smtClean="0"/>
              <a:t>Usually secure to wall framing</a:t>
            </a:r>
          </a:p>
          <a:p>
            <a:r>
              <a:rPr lang="en-US" dirty="0" smtClean="0"/>
              <a:t>May need to extend wall on hinge side</a:t>
            </a:r>
          </a:p>
          <a:p>
            <a:r>
              <a:rPr lang="en-US" dirty="0" smtClean="0"/>
              <a:t>Must be plumb and level in 3 axis</a:t>
            </a:r>
          </a:p>
          <a:p>
            <a:r>
              <a:rPr lang="en-US" dirty="0" smtClean="0"/>
              <a:t>Mount to minimize gap at floor-target 1/8”</a:t>
            </a:r>
          </a:p>
          <a:p>
            <a:r>
              <a:rPr lang="en-US" dirty="0" smtClean="0"/>
              <a:t>Plan for helper-very heavy casework</a:t>
            </a:r>
          </a:p>
          <a:p>
            <a:r>
              <a:rPr lang="en-US" dirty="0" smtClean="0"/>
              <a:t>Install catch last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2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Non-Bookcase Secret Doors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Shallow kitchen cabinets-spice racks</a:t>
            </a:r>
          </a:p>
          <a:p>
            <a:r>
              <a:rPr lang="en-US" dirty="0" smtClean="0"/>
              <a:t>Mirror</a:t>
            </a:r>
          </a:p>
          <a:p>
            <a:r>
              <a:rPr lang="en-US" dirty="0" smtClean="0"/>
              <a:t>Tie/Belt Rack</a:t>
            </a:r>
          </a:p>
          <a:p>
            <a:r>
              <a:rPr lang="en-US" dirty="0" smtClean="0"/>
              <a:t>Ticket Booth</a:t>
            </a:r>
          </a:p>
          <a:p>
            <a:r>
              <a:rPr lang="en-US" dirty="0" smtClean="0"/>
              <a:t>Flat Doors or Panels</a:t>
            </a:r>
          </a:p>
          <a:p>
            <a:r>
              <a:rPr lang="en-US" dirty="0" smtClean="0"/>
              <a:t>Cabinets that move-Fridge cabinet, entertainment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396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Two Types- “</a:t>
            </a:r>
            <a:r>
              <a:rPr lang="en-US" b="1" dirty="0" err="1" smtClean="0"/>
              <a:t>Innie</a:t>
            </a:r>
            <a:r>
              <a:rPr lang="en-US" b="1" dirty="0" smtClean="0"/>
              <a:t>” and “Outie”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Inward swinging doors are easier to conceal with molding</a:t>
            </a:r>
          </a:p>
          <a:p>
            <a:r>
              <a:rPr lang="en-US" dirty="0" smtClean="0"/>
              <a:t>Inward 90 degree swing must account for thickness of door</a:t>
            </a:r>
          </a:p>
          <a:p>
            <a:r>
              <a:rPr lang="en-US" dirty="0" smtClean="0"/>
              <a:t>Best is 180 degree swing-clears entire opening</a:t>
            </a:r>
          </a:p>
          <a:p>
            <a:r>
              <a:rPr lang="en-US" dirty="0" smtClean="0"/>
              <a:t>Outward swings into the room you are standing in</a:t>
            </a:r>
          </a:p>
          <a:p>
            <a:r>
              <a:rPr lang="en-US" dirty="0" smtClean="0"/>
              <a:t>Much harder to conceal-molding or hinges become visible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3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Hidden Panel Doors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5856" y="2294605"/>
            <a:ext cx="4352925" cy="3359548"/>
          </a:xfrm>
        </p:spPr>
      </p:pic>
    </p:spTree>
    <p:extLst>
      <p:ext uri="{BB962C8B-B14F-4D97-AF65-F5344CB8AC3E}">
        <p14:creationId xmlns:p14="http://schemas.microsoft.com/office/powerpoint/2010/main" val="394517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Hidden Panel Doors Open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98211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Ticket Booth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376282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Ticket Booth Open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09408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Master Closet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277744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Mirror Door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12225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Tie and Belt Rack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67446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Tie &amp; Belt Rack Open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369741"/>
            <a:ext cx="4352925" cy="3264693"/>
          </a:xfrm>
        </p:spPr>
      </p:pic>
    </p:spTree>
    <p:extLst>
      <p:ext uri="{BB962C8B-B14F-4D97-AF65-F5344CB8AC3E}">
        <p14:creationId xmlns:p14="http://schemas.microsoft.com/office/powerpoint/2010/main" val="34446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Cabinetry With A Secret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Cabinetry can change or conceal an opening</a:t>
            </a:r>
          </a:p>
          <a:p>
            <a:r>
              <a:rPr lang="en-US" dirty="0" smtClean="0"/>
              <a:t>Cabinetry can look built in but actually move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3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Non-Opening Façade Around Wine Cooler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777827"/>
            <a:ext cx="4352925" cy="2448520"/>
          </a:xfrm>
        </p:spPr>
      </p:pic>
    </p:spTree>
    <p:extLst>
      <p:ext uri="{BB962C8B-B14F-4D97-AF65-F5344CB8AC3E}">
        <p14:creationId xmlns:p14="http://schemas.microsoft.com/office/powerpoint/2010/main" val="78092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Inward Swinging Door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19538" y="2777827"/>
            <a:ext cx="4352925" cy="2448520"/>
          </a:xfrm>
        </p:spPr>
      </p:pic>
    </p:spTree>
    <p:extLst>
      <p:ext uri="{BB962C8B-B14F-4D97-AF65-F5344CB8AC3E}">
        <p14:creationId xmlns:p14="http://schemas.microsoft.com/office/powerpoint/2010/main" val="160676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Fridge Cabinet Slides Forward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48" y="1825625"/>
            <a:ext cx="3263503" cy="4351338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248" y="1825625"/>
            <a:ext cx="3263503" cy="4351338"/>
          </a:xfrm>
        </p:spPr>
      </p:pic>
    </p:spTree>
    <p:extLst>
      <p:ext uri="{BB962C8B-B14F-4D97-AF65-F5344CB8AC3E}">
        <p14:creationId xmlns:p14="http://schemas.microsoft.com/office/powerpoint/2010/main" val="138659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Examples of Work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Hardwood </a:t>
            </a:r>
            <a:r>
              <a:rPr lang="en-US" dirty="0" smtClean="0"/>
              <a:t>Products Showroom</a:t>
            </a:r>
          </a:p>
          <a:p>
            <a:r>
              <a:rPr lang="en-US" dirty="0" smtClean="0"/>
              <a:t>Client Kitchen Spice Rack</a:t>
            </a:r>
          </a:p>
          <a:p>
            <a:r>
              <a:rPr lang="en-US" dirty="0" smtClean="0"/>
              <a:t>Client Bookcases concealing gun rooms or safes</a:t>
            </a:r>
          </a:p>
          <a:p>
            <a:r>
              <a:rPr lang="en-US" dirty="0" smtClean="0"/>
              <a:t>Client Bookcase conceals stairway</a:t>
            </a:r>
          </a:p>
          <a:p>
            <a:r>
              <a:rPr lang="en-US" dirty="0" smtClean="0"/>
              <a:t>Client </a:t>
            </a:r>
            <a:r>
              <a:rPr lang="en-US" dirty="0" err="1" smtClean="0"/>
              <a:t>Understair</a:t>
            </a:r>
            <a:r>
              <a:rPr lang="en-US" dirty="0" smtClean="0"/>
              <a:t> Shoe Rack Swings to Access Storage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64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Inward Swinging Door Drawing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7835333"/>
              </p:ext>
            </p:extLst>
          </p:nvPr>
        </p:nvGraphicFramePr>
        <p:xfrm>
          <a:off x="4414838" y="1825625"/>
          <a:ext cx="3362325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Acrobat Document" r:id="rId3" imgW="5829224" imgH="7543800" progId="Acrobat.Document.DC">
                  <p:embed/>
                </p:oleObj>
              </mc:Choice>
              <mc:Fallback>
                <p:oleObj name="Acrobat Document" r:id="rId3" imgW="5829224" imgH="7543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4838" y="1825625"/>
                        <a:ext cx="3362325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4731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Outward Swinging Door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9629937"/>
              </p:ext>
            </p:extLst>
          </p:nvPr>
        </p:nvGraphicFramePr>
        <p:xfrm>
          <a:off x="4414838" y="1825625"/>
          <a:ext cx="3362325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Acrobat Document" r:id="rId3" imgW="5829224" imgH="7543800" progId="Acrobat.Document.DC">
                  <p:embed/>
                </p:oleObj>
              </mc:Choice>
              <mc:Fallback>
                <p:oleObj name="Acrobat Document" r:id="rId3" imgW="5829224" imgH="7543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4838" y="1825625"/>
                        <a:ext cx="3362325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8063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Types of Pivots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Door Hinges-heavy duty ball bearing commercial</a:t>
            </a:r>
          </a:p>
          <a:p>
            <a:r>
              <a:rPr lang="en-US" dirty="0" err="1" smtClean="0"/>
              <a:t>Soss</a:t>
            </a:r>
            <a:r>
              <a:rPr lang="en-US" dirty="0" smtClean="0"/>
              <a:t> hinges</a:t>
            </a:r>
          </a:p>
          <a:p>
            <a:r>
              <a:rPr lang="en-US" dirty="0" smtClean="0"/>
              <a:t>Piano hinges-knuckle is visible</a:t>
            </a:r>
          </a:p>
          <a:p>
            <a:r>
              <a:rPr lang="en-US" dirty="0" smtClean="0"/>
              <a:t>Pivots-one upper, one lower. Difficult to install on concrete floors, tricky to adjust</a:t>
            </a:r>
          </a:p>
          <a:p>
            <a:r>
              <a:rPr lang="en-US" dirty="0" smtClean="0"/>
              <a:t>Type of pivot must be able to carry hundreds of pounds</a:t>
            </a:r>
          </a:p>
          <a:p>
            <a:r>
              <a:rPr lang="en-US" dirty="0" smtClean="0"/>
              <a:t>Hinges must usually be secured to house frame, not jamb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298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Double Sided Door Kitchen-Study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6484598"/>
              </p:ext>
            </p:extLst>
          </p:nvPr>
        </p:nvGraphicFramePr>
        <p:xfrm>
          <a:off x="4414838" y="1825625"/>
          <a:ext cx="3362325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7" name="Acrobat Document" r:id="rId3" imgW="5829224" imgH="7543800" progId="Acrobat.Document.DC">
                  <p:embed/>
                </p:oleObj>
              </mc:Choice>
              <mc:Fallback>
                <p:oleObj name="Acrobat Document" r:id="rId3" imgW="5829224" imgH="7543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4838" y="1825625"/>
                        <a:ext cx="3362325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2485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Narrow Doorway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9002542"/>
              </p:ext>
            </p:extLst>
          </p:nvPr>
        </p:nvGraphicFramePr>
        <p:xfrm>
          <a:off x="4414838" y="1825625"/>
          <a:ext cx="3362325" cy="4351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Acrobat Document" r:id="rId3" imgW="5829224" imgH="7543800" progId="Acrobat.Document.DC">
                  <p:embed/>
                </p:oleObj>
              </mc:Choice>
              <mc:Fallback>
                <p:oleObj name="Acrobat Document" r:id="rId3" imgW="5829224" imgH="7543800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14838" y="1825625"/>
                        <a:ext cx="3362325" cy="4351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9853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14355</TotalTime>
  <Words>480</Words>
  <Application>Microsoft Office PowerPoint</Application>
  <PresentationFormat>Widescreen</PresentationFormat>
  <Paragraphs>90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Acrobat Document</vt:lpstr>
      <vt:lpstr>Secret Door Bookcases</vt:lpstr>
      <vt:lpstr>Why Secret Door Bookcases?</vt:lpstr>
      <vt:lpstr>Two Types- “Innie” and “Outie”</vt:lpstr>
      <vt:lpstr>Inward Swinging Door</vt:lpstr>
      <vt:lpstr>Inward Swinging Door Drawing</vt:lpstr>
      <vt:lpstr>Outward Swinging Door</vt:lpstr>
      <vt:lpstr>Types of Pivots</vt:lpstr>
      <vt:lpstr>Double Sided Door Kitchen-Study</vt:lpstr>
      <vt:lpstr>Narrow Doorway</vt:lpstr>
      <vt:lpstr>Narrow Doorway Installed</vt:lpstr>
      <vt:lpstr>Gun Closet</vt:lpstr>
      <vt:lpstr>Single Pivot Outward Swinging Door</vt:lpstr>
      <vt:lpstr>Structure-Casework</vt:lpstr>
      <vt:lpstr>90 Degree Inward Swing</vt:lpstr>
      <vt:lpstr>90 Degree Partial Open</vt:lpstr>
      <vt:lpstr>90 Degree Full Open</vt:lpstr>
      <vt:lpstr>180 Degree Door</vt:lpstr>
      <vt:lpstr>180 Degree Partial Open</vt:lpstr>
      <vt:lpstr>180 Degree Door Fully Open</vt:lpstr>
      <vt:lpstr>180 Degree Door From Inside</vt:lpstr>
      <vt:lpstr>Shoe Storage</vt:lpstr>
      <vt:lpstr>Pullout Shoe Drawer</vt:lpstr>
      <vt:lpstr>Shoe Storage</vt:lpstr>
      <vt:lpstr>Shoe Storage Open</vt:lpstr>
      <vt:lpstr>Structure-Jamb</vt:lpstr>
      <vt:lpstr>Bookcase Hinged Mid Side</vt:lpstr>
      <vt:lpstr>Closures</vt:lpstr>
      <vt:lpstr>Installation</vt:lpstr>
      <vt:lpstr>Non-Bookcase Secret Doors</vt:lpstr>
      <vt:lpstr>Hidden Panel Doors</vt:lpstr>
      <vt:lpstr>Hidden Panel Doors Open</vt:lpstr>
      <vt:lpstr>Ticket Booth</vt:lpstr>
      <vt:lpstr>Ticket Booth Open</vt:lpstr>
      <vt:lpstr>Master Closet</vt:lpstr>
      <vt:lpstr>Mirror Door</vt:lpstr>
      <vt:lpstr>Tie and Belt Rack</vt:lpstr>
      <vt:lpstr>Tie &amp; Belt Rack Open</vt:lpstr>
      <vt:lpstr>Cabinetry With A Secret</vt:lpstr>
      <vt:lpstr>Non-Opening Façade Around Wine Cooler</vt:lpstr>
      <vt:lpstr>Fridge Cabinet Slides Forward</vt:lpstr>
      <vt:lpstr>Examples of Work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Secret Door Bookcases</dc:title>
  <dc:creator>Microsoft account</dc:creator>
  <cp:lastModifiedBy>Gary Rowen</cp:lastModifiedBy>
  <cp:revision>24</cp:revision>
  <dcterms:created xsi:type="dcterms:W3CDTF">2023-01-09T13:34:47Z</dcterms:created>
  <dcterms:modified xsi:type="dcterms:W3CDTF">2023-01-22T18:22:39Z</dcterms:modified>
</cp:coreProperties>
</file>